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432063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eefa471e46103c3b208104#tid=68f6e7027a4d3800093b1470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1312" y="4425696"/>
            <a:ext cx="3429000" cy="9052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220456" y="4425696"/>
            <a:ext cx="3419856" cy="9052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6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数学  选择性必修      第三册  RJA</a:t>
            </a:r>
            <a:endParaRPr lang="en-US" sz="26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21_1#3c87c6680?vaa=1&amp;vcp=1&amp;vop=1&amp;pid=8122529c5&amp;color=36,64,97&amp;bt=1&amp;bbb=1&amp;hb=1"/>
              <p:cNvSpPr/>
              <p:nvPr/>
            </p:nvSpPr>
            <p:spPr>
              <a:xfrm>
                <a:off x="539496" y="1043704"/>
                <a:ext cx="11109960" cy="14655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0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6.〈要点2〉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设某医院仓库中有10盒同样规格的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X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光片，已知其中有5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盒、3盒、2盒依次是甲厂、乙厂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、丙厂生</a:t>
                </a:r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产的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，且甲、乙、丙三厂生产该种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X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光片的次品率依次为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.现从这10盒中任取1盒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，再从这盒中任取一</a:t>
                </a:r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张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X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光片，记取得的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X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光片是次品的概率为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，若已知取得的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X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光片是次品，该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X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光片是由甲厂生产的概率为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的值分别为(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5_BD.21_1#3c87c6680?vaa=1&amp;vcp=1&amp;vop=1&amp;pid=8122529c5&amp;color=36,64,97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043704"/>
                <a:ext cx="11109960" cy="1465580"/>
              </a:xfrm>
              <a:prstGeom prst="rect">
                <a:avLst/>
              </a:prstGeom>
              <a:blipFill>
                <a:blip r:embed="rId3"/>
                <a:stretch>
                  <a:fillRect l="-1317" t="-830" r="-604" b="-954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23_1#3c87c6680.bracket?vaa=1&amp;vcp=1&amp;vop=1&amp;pid=8122529c5&amp;color=36,64,97&amp;vpa=6"/>
          <p:cNvSpPr/>
          <p:nvPr/>
        </p:nvSpPr>
        <p:spPr>
          <a:xfrm>
            <a:off x="2748471" y="2231979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21_2#3c87c6680.choices?vaa=1&amp;vcp=1&amp;vop=1&amp;pid=8122529c5&amp;color=36,64,97&amp;bbb=1"/>
              <p:cNvSpPr/>
              <p:nvPr/>
            </p:nvSpPr>
            <p:spPr>
              <a:xfrm>
                <a:off x="539496" y="2552082"/>
                <a:ext cx="11109960" cy="32766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2900"/>
                  </a:lnSpc>
                  <a:tabLst>
                    <a:tab pos="2907665" algn="l"/>
                    <a:tab pos="5662930" algn="l"/>
                    <a:tab pos="841819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0.08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0.625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0.085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0.1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0.226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0.08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0.815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5_BD.21_2#3c87c6680.choices?vaa=1&amp;vcp=1&amp;vop=1&amp;pid=8122529c5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552082"/>
                <a:ext cx="11109960" cy="327660"/>
              </a:xfrm>
              <a:prstGeom prst="rect">
                <a:avLst/>
              </a:prstGeom>
              <a:blipFill>
                <a:blip r:embed="rId4"/>
                <a:stretch>
                  <a:fillRect l="-1317" t="-7547" b="-452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22_1#3c87c6680?vaa=1&amp;vcp=1&amp;vop=1&amp;pid=8122529c5&amp;color=36,64,97&amp;bbb=1"/>
              <p:cNvSpPr/>
              <p:nvPr/>
            </p:nvSpPr>
            <p:spPr>
              <a:xfrm>
                <a:off x="539496" y="2883362"/>
                <a:ext cx="11109960" cy="29347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0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分别表示取得的这盒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X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光片是由甲厂、乙厂、丙厂生产的，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表示取得的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X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光片为次品，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题意得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由全概率公式得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=0.08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=0.08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贝叶斯公式得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×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den>
                        </m:f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0.08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=0.625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=0.625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5_AS.22_1#3c87c6680?vaa=1&amp;vcp=1&amp;vop=1&amp;pid=8122529c5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883362"/>
                <a:ext cx="11109960" cy="2934780"/>
              </a:xfrm>
              <a:prstGeom prst="rect">
                <a:avLst/>
              </a:prstGeom>
              <a:blipFill>
                <a:blip r:embed="rId5"/>
                <a:stretch>
                  <a:fillRect l="-1317" t="-416" r="-384" b="-166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25_1#c030b91dd?vaa=1&amp;vcp=1&amp;vop=1&amp;pid=8122529c5&amp;color=36,64,97&amp;bt=1&amp;bbb=1&amp;hb=1"/>
              <p:cNvSpPr/>
              <p:nvPr/>
            </p:nvSpPr>
            <p:spPr>
              <a:xfrm>
                <a:off x="539496" y="1063675"/>
                <a:ext cx="11109960" cy="681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9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7.〈要点2〉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某工厂有甲、乙、丙3个车间生产同一种产品，产量依次占全厂总产量的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45%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35%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20%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，且各</a:t>
                </a:r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车间的次品率分别为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4%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2%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.现从一批产品中检查出1个次品，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则该次品最大可能出自车间(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5_BD.25_1#c030b91dd?vaa=1&amp;vcp=1&amp;vop=1&amp;pid=8122529c5&amp;color=36,64,97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063675"/>
                <a:ext cx="11109960" cy="681355"/>
              </a:xfrm>
              <a:prstGeom prst="rect">
                <a:avLst/>
              </a:prstGeom>
              <a:blipFill>
                <a:blip r:embed="rId3"/>
                <a:stretch>
                  <a:fillRect l="-1317" t="-3571" b="-2142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27_1#c030b91dd.bracket?vaa=1&amp;vcp=1&amp;vop=1&amp;pid=8122529c5&amp;color=36,64,97&amp;vpa=7"/>
          <p:cNvSpPr/>
          <p:nvPr/>
        </p:nvSpPr>
        <p:spPr>
          <a:xfrm>
            <a:off x="10321671" y="1467663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4" name="QC_5_BD.25_2#c030b91dd.choices?vaa=1&amp;vcp=1&amp;vop=1&amp;pid=8122529c5&amp;color=36,64,97&amp;bbb=1"/>
          <p:cNvSpPr/>
          <p:nvPr/>
        </p:nvSpPr>
        <p:spPr>
          <a:xfrm>
            <a:off x="539496" y="1745539"/>
            <a:ext cx="11109960" cy="3225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2800"/>
              </a:lnSpc>
              <a:tabLst>
                <a:tab pos="2672715" algn="l"/>
                <a:tab pos="5320030" algn="l"/>
                <a:tab pos="7967345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.甲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B.乙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C.丙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.无法确定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26_1#c030b91dd?vaa=1&amp;vcp=1&amp;vop=1&amp;pid=8122529c5&amp;color=36,64,97&amp;bbb=1&amp;hb=1"/>
              <p:cNvSpPr/>
              <p:nvPr/>
            </p:nvSpPr>
            <p:spPr>
              <a:xfrm>
                <a:off x="539496" y="2068754"/>
                <a:ext cx="11109960" cy="38688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9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分别表示产品出自甲、乙、丙车间，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表示产品为次品，易知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是样本空间的</a:t>
                </a: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一个完备事件组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，且有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)=0.45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)=0.35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)=0.2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)=0.04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)=0.02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29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)=0.05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全概率公式得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29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)=0.45×0.04+0.35×0.02+0.2×0.05=0.035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贝叶斯公式得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0.45×0.04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0.035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≈0.514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0.35×0.02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0.035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0.2×0.05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0.035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≈0.286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0.514&gt;0.286&gt;0.2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所以该次品最大可能出自车间甲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5_AS.26_1#c030b91dd?vaa=1&amp;vcp=1&amp;vop=1&amp;pid=8122529c5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68754"/>
                <a:ext cx="11109960" cy="3868865"/>
              </a:xfrm>
              <a:prstGeom prst="rect">
                <a:avLst/>
              </a:prstGeom>
              <a:blipFill>
                <a:blip r:embed="rId4"/>
                <a:stretch>
                  <a:fillRect l="-1317" t="-630" r="-659" b="-362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9_1#bce3df2e5?vaa=1&amp;vcp=1&amp;vop=1&amp;pid=8122529c5&amp;color=36,64,97&amp;bt=1&amp;bbb=1&amp;hb=1"/>
          <p:cNvSpPr/>
          <p:nvPr/>
        </p:nvSpPr>
        <p:spPr>
          <a:xfrm>
            <a:off x="539496" y="2671558"/>
            <a:ext cx="11109960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8.〈要点2〉</a:t>
            </a:r>
            <a:r>
              <a:rPr lang="en-US" altLang="zh-CN" sz="1800" b="0" i="0" dirty="0">
                <a:solidFill>
                  <a:srgbClr val="244061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[江苏扬州2024高二月考]</a:t>
            </a: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假设甲袋中有3个白球和3个红球，乙袋中有2个白球和2个红球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．现从甲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袋中任取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2个球放入乙袋，再从乙袋中任取2个球．已知从乙袋中取出的是2个红球，则从甲袋中取出的也是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2个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红球的概率为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所有球除颜色外其余完全相同）(</a:t>
            </a:r>
            <a:r>
              <a:rPr lang="en-US" altLang="zh-CN" b="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29_2#bce3df2e5.choices?vaa=1&amp;vcp=1&amp;vop=1&amp;pid=8122529c5&amp;color=36,64,97&amp;bbb=1"/>
              <p:cNvSpPr/>
              <p:nvPr/>
            </p:nvSpPr>
            <p:spPr>
              <a:xfrm>
                <a:off x="539496" y="3861803"/>
                <a:ext cx="11109960" cy="53644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  <a:tabLst>
                    <a:tab pos="2888615" algn="l"/>
                    <a:tab pos="5751830" algn="l"/>
                    <a:tab pos="852614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75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5_BD.29_2#bce3df2e5.choices?vaa=1&amp;vcp=1&amp;vop=1&amp;pid=8122529c5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861803"/>
                <a:ext cx="11109960" cy="536448"/>
              </a:xfrm>
              <a:prstGeom prst="rect">
                <a:avLst/>
              </a:prstGeom>
              <a:blipFill>
                <a:blip r:embed="rId3"/>
                <a:stretch>
                  <a:fillRect l="-1317" b="-1590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30_1#bce3df2e5?vaa=1&amp;vcp=1&amp;vop=1&amp;pid=8122529c5&amp;color=36,64,97&amp;bbb=1">
                <a:extLst>
                  <a:ext uri="{FF2B5EF4-FFF2-40B4-BE49-F238E27FC236}">
                    <a16:creationId xmlns:a16="http://schemas.microsoft.com/office/drawing/2014/main" id="{A95152FB-9790-8A28-EC6F-83C756C68485}"/>
                  </a:ext>
                </a:extLst>
              </p:cNvPr>
              <p:cNvSpPr/>
              <p:nvPr/>
            </p:nvSpPr>
            <p:spPr>
              <a:xfrm>
                <a:off x="539496" y="1175098"/>
                <a:ext cx="11109960" cy="40693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设从甲袋中取出2个球，其中红球的个数为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𝑖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为事件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𝑖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=0,1,2)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，事件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的概率为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从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乙袋中取出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2个球，其中红球的个数为2为事件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，事件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的概率为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，由题意知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②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③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)⋅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5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×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den>
                        </m:f>
                      </m:num>
                      <m:den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16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75</m:t>
                            </m:r>
                          </m:den>
                        </m:f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已知从乙袋中取出的是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2个红球，则从甲袋中取出的也是2个红球的概率为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5_AS.30_1#bce3df2e5?vaa=1&amp;vcp=1&amp;vop=1&amp;pid=8122529c5&amp;color=36,64,97&amp;bbb=1">
                <a:extLst>
                  <a:ext uri="{FF2B5EF4-FFF2-40B4-BE49-F238E27FC236}">
                    <a16:creationId xmlns:a16="http://schemas.microsoft.com/office/drawing/2014/main" id="{A95152FB-9790-8A28-EC6F-83C756C6848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175098"/>
                <a:ext cx="11109960" cy="4069398"/>
              </a:xfrm>
              <a:prstGeom prst="rect">
                <a:avLst/>
              </a:prstGeom>
              <a:blipFill>
                <a:blip r:embed="rId2"/>
                <a:stretch>
                  <a:fillRect l="-1317" b="-194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32_1#bce3df2e5?vaa=1&amp;vcp=1&amp;vop=1&amp;pid=8122529c5&amp;color=36,64,97&amp;bbb=1">
            <a:extLst>
              <a:ext uri="{FF2B5EF4-FFF2-40B4-BE49-F238E27FC236}">
                <a16:creationId xmlns:a16="http://schemas.microsoft.com/office/drawing/2014/main" id="{3CDFAE81-C150-F70A-FC1A-872D7AF13047}"/>
              </a:ext>
            </a:extLst>
          </p:cNvPr>
          <p:cNvSpPr/>
          <p:nvPr/>
        </p:nvSpPr>
        <p:spPr>
          <a:xfrm>
            <a:off x="539496" y="5254377"/>
            <a:ext cx="11109960" cy="40830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1800" b="1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【答案】</a:t>
            </a: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1800" dirty="0"/>
          </a:p>
        </p:txBody>
      </p:sp>
    </p:spTree>
    <p:extLst>
      <p:ext uri="{BB962C8B-B14F-4D97-AF65-F5344CB8AC3E}">
        <p14:creationId xmlns:p14="http://schemas.microsoft.com/office/powerpoint/2010/main" val="2909517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a65eb1672.fixed?vcp=1&amp;color=36,64,97&amp;tib=255,255,255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3752" y="2020824"/>
            <a:ext cx="2450592" cy="1344168"/>
          </a:xfrm>
          <a:prstGeom prst="rect">
            <a:avLst/>
          </a:prstGeom>
        </p:spPr>
      </p:pic>
      <p:sp>
        <p:nvSpPr>
          <p:cNvPr id="3" name="C_1_BD#a65eb1672.fixed?vcp=1&amp;color=61,88,159&amp;bbb=1"/>
          <p:cNvSpPr/>
          <p:nvPr/>
        </p:nvSpPr>
        <p:spPr>
          <a:xfrm>
            <a:off x="4946904" y="2093976"/>
            <a:ext cx="230428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第七章</a:t>
            </a:r>
            <a:endParaRPr lang="en-US" altLang="zh-CN" sz="5400" dirty="0"/>
          </a:p>
        </p:txBody>
      </p:sp>
      <p:sp>
        <p:nvSpPr>
          <p:cNvPr id="4" name="C_1_BD#a65eb1672.fixed?vcp=1&amp;color=61,88,159&amp;bbb=1"/>
          <p:cNvSpPr/>
          <p:nvPr/>
        </p:nvSpPr>
        <p:spPr>
          <a:xfrm>
            <a:off x="0" y="3657600"/>
            <a:ext cx="12188952" cy="92354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随机变量及其分布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2#f3332a8c4.fixed?vcp=1&amp;pid=a65eb1672&amp;color=36,64,97&amp;tib=255,255,255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697480"/>
            <a:ext cx="3136392" cy="1188720"/>
          </a:xfrm>
          <a:prstGeom prst="rect">
            <a:avLst/>
          </a:prstGeom>
        </p:spPr>
      </p:pic>
      <p:sp>
        <p:nvSpPr>
          <p:cNvPr id="3" name="C_2_BD#f3332a8c4.fixed?vcp=1&amp;pid=a65eb1672&amp;color=61,88,159&amp;bbb=1"/>
          <p:cNvSpPr/>
          <p:nvPr/>
        </p:nvSpPr>
        <p:spPr>
          <a:xfrm>
            <a:off x="694944" y="2715768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7.1</a:t>
            </a:r>
            <a:endParaRPr lang="en-US" altLang="zh-CN" sz="5400" dirty="0"/>
          </a:p>
        </p:txBody>
      </p:sp>
      <p:sp>
        <p:nvSpPr>
          <p:cNvPr id="4" name="C_2_BD#f3332a8c4.fixed?vcp=1&amp;pid=a65eb1672&amp;color=61,88,159&amp;bbb=1"/>
          <p:cNvSpPr/>
          <p:nvPr/>
        </p:nvSpPr>
        <p:spPr>
          <a:xfrm>
            <a:off x="4315968" y="2587752"/>
            <a:ext cx="7671816" cy="12791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9600"/>
              </a:lnSpc>
            </a:pPr>
            <a:r>
              <a:rPr lang="en-US" altLang="zh-CN" sz="5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条件概率与全概率公式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3#c58f7bb47.fixed?vcp=1&amp;pid=f3332a8c4&amp;color=36,64,97&amp;tib=255,255,255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697480"/>
            <a:ext cx="3136392" cy="1188720"/>
          </a:xfrm>
          <a:prstGeom prst="rect">
            <a:avLst/>
          </a:prstGeom>
        </p:spPr>
      </p:pic>
      <p:sp>
        <p:nvSpPr>
          <p:cNvPr id="3" name="C_3_BD#c58f7bb47.fixed?vcp=1&amp;pid=f3332a8c4&amp;color=61,88,159&amp;bbb=1"/>
          <p:cNvSpPr/>
          <p:nvPr/>
        </p:nvSpPr>
        <p:spPr>
          <a:xfrm>
            <a:off x="694944" y="2715768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7.1.2</a:t>
            </a:r>
            <a:endParaRPr lang="en-US" altLang="zh-CN" sz="5400" dirty="0"/>
          </a:p>
        </p:txBody>
      </p:sp>
      <p:sp>
        <p:nvSpPr>
          <p:cNvPr id="4" name="C_3_BD#c58f7bb47.fixed?vcp=1&amp;pid=f3332a8c4&amp;color=61,88,159&amp;bbb=1"/>
          <p:cNvSpPr/>
          <p:nvPr/>
        </p:nvSpPr>
        <p:spPr>
          <a:xfrm>
            <a:off x="4315968" y="2587752"/>
            <a:ext cx="7671816" cy="12791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9600"/>
              </a:lnSpc>
            </a:pPr>
            <a:r>
              <a:rPr lang="en-US" altLang="zh-CN" sz="5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全概率公式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b62b6ad3a?vcp=1&amp;pid=c58f7bb47&amp;color=61,88,159&amp;bt=1&amp;bbb=1"/>
          <p:cNvSpPr/>
          <p:nvPr/>
        </p:nvSpPr>
        <p:spPr>
          <a:xfrm>
            <a:off x="539496" y="828000"/>
            <a:ext cx="11109960" cy="36576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3000"/>
              </a:lnSpc>
            </a:pPr>
            <a:r>
              <a:rPr lang="en-US" altLang="zh-CN" sz="2400" b="1" i="0" dirty="0">
                <a:solidFill>
                  <a:srgbClr val="3D589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A组·学业基础</a:t>
            </a:r>
            <a:endParaRPr lang="en-US" altLang="zh-CN" sz="2400" dirty="0">
              <a:solidFill>
                <a:srgbClr val="3D589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5_BD.1_1#04df694e5?vaa=1&amp;vcp=1&amp;vop=1&amp;pid=b62b6ad3a&amp;color=36,64,97&amp;bbb=1&amp;hb=1"/>
              <p:cNvSpPr/>
              <p:nvPr/>
            </p:nvSpPr>
            <p:spPr>
              <a:xfrm>
                <a:off x="539496" y="1202396"/>
                <a:ext cx="11109960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1.〈要点1〉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盒中有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个红球，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个黑球，若随机地从中抽取一个球，观察其颜色后放回，并加上同色球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，混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合均匀后再从盒中抽取一个球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，则第二次抽取的是黑球的概率是（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所有球除颜色外其余完全相同）(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3" name="QC_5_BD.1_1#04df694e5?vaa=1&amp;vcp=1&amp;vop=1&amp;pid=b62b6ad3a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02396"/>
                <a:ext cx="11109960" cy="770255"/>
              </a:xfrm>
              <a:prstGeom prst="rect">
                <a:avLst/>
              </a:prstGeom>
              <a:blipFill>
                <a:blip r:embed="rId3"/>
                <a:stretch>
                  <a:fillRect l="-1317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5_AN.3_1#04df694e5.bracket?vaa=1&amp;vcp=1&amp;vop=1&amp;pid=b62b6ad3a&amp;color=36,64,97&amp;vpa=1"/>
          <p:cNvSpPr/>
          <p:nvPr/>
        </p:nvSpPr>
        <p:spPr>
          <a:xfrm>
            <a:off x="10531221" y="1703411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1_2#04df694e5.choices?vaa=1&amp;vcp=1&amp;vop=1&amp;pid=b62b6ad3a&amp;color=36,64,97&amp;bbb=1"/>
              <p:cNvSpPr/>
              <p:nvPr/>
            </p:nvSpPr>
            <p:spPr>
              <a:xfrm>
                <a:off x="539496" y="1984081"/>
                <a:ext cx="11109960" cy="53695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  <a:tabLst>
                    <a:tab pos="2955290" algn="l"/>
                    <a:tab pos="5656580" algn="l"/>
                    <a:tab pos="8370570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5_BD.1_2#04df694e5.choices?vaa=1&amp;vcp=1&amp;vop=1&amp;pid=b62b6ad3a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984081"/>
                <a:ext cx="11109960" cy="536956"/>
              </a:xfrm>
              <a:prstGeom prst="rect">
                <a:avLst/>
              </a:prstGeom>
              <a:blipFill>
                <a:blip r:embed="rId4"/>
                <a:stretch>
                  <a:fillRect l="-1317" b="-146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5_AS.2_1#04df694e5?vaa=1&amp;vcp=1&amp;vop=1&amp;pid=b62b6ad3a&amp;color=36,64,97&amp;bbb=1&amp;hb=1"/>
              <p:cNvSpPr/>
              <p:nvPr/>
            </p:nvSpPr>
            <p:spPr>
              <a:xfrm>
                <a:off x="539496" y="2523831"/>
                <a:ext cx="11109960" cy="13970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设事件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为“第一次抽取的是黑球”，事件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为“第二次抽取的是黑球”，则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bar>
                      <m:barPr>
                        <m:pos m:val="top"/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ba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.由全概率公式得</a:t>
                </a: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bar>
                      <m:barPr>
                        <m:pos m:val="top"/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ba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bar>
                      <m:barPr>
                        <m:pos m:val="top"/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ba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.由题意知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bar>
                      <m:barPr>
                        <m:pos m:val="top"/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ba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bar>
                      <m:barPr>
                        <m:pos m:val="top"/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ba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</a:t>
                </a: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)(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𝑎𝑏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)(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6" name="QC_5_AS.2_1#04df694e5?vaa=1&amp;vcp=1&amp;vop=1&amp;pid=b62b6ad3a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523831"/>
                <a:ext cx="11109960" cy="1397000"/>
              </a:xfrm>
              <a:prstGeom prst="rect">
                <a:avLst/>
              </a:prstGeom>
              <a:blipFill>
                <a:blip r:embed="rId5"/>
                <a:stretch>
                  <a:fillRect l="-1317" r="-659" b="-567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5_1#968c81db2?vaa=1&amp;vcp=1&amp;vop=1&amp;pid=b62b6ad3a&amp;color=36,64,97&amp;bt=1&amp;bbb=1&amp;hb=1"/>
          <p:cNvSpPr/>
          <p:nvPr/>
        </p:nvSpPr>
        <p:spPr>
          <a:xfrm>
            <a:off x="539496" y="1691087"/>
            <a:ext cx="11109960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2.〈要点1〉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已知有甲、乙两个盒子，盒中装有大小、形状完全相同的小球.甲盒中装有3个红球和2个白球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，乙盒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中装有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2个红球和1个白球.现在从甲盒中取出2个小球放入乙盒中，再从乙盒中取出2个小球，则这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2个小球均为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红球的概率为(</a:t>
            </a:r>
            <a:r>
              <a:rPr lang="en-US" altLang="zh-CN" b="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dirty="0">
              <a:solidFill>
                <a:srgbClr val="244061"/>
              </a:solidFill>
            </a:endParaRPr>
          </a:p>
        </p:txBody>
      </p:sp>
      <p:sp>
        <p:nvSpPr>
          <p:cNvPr id="3" name="QC_5_AN.7_1#968c81db2.bracket?vaa=1&amp;vcp=1&amp;vop=1&amp;pid=b62b6ad3a&amp;color=36,64,97&amp;vpa=2"/>
          <p:cNvSpPr/>
          <p:nvPr/>
        </p:nvSpPr>
        <p:spPr>
          <a:xfrm>
            <a:off x="2073021" y="2603836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5_2#968c81db2.choices?vaa=1&amp;vcp=1&amp;vop=1&amp;pid=b62b6ad3a&amp;color=36,64,97&amp;bbb=1"/>
              <p:cNvSpPr/>
              <p:nvPr/>
            </p:nvSpPr>
            <p:spPr>
              <a:xfrm>
                <a:off x="539496" y="2881331"/>
                <a:ext cx="11109960" cy="5355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  <a:tabLst>
                    <a:tab pos="2818765" algn="l"/>
                    <a:tab pos="5612130" algn="l"/>
                    <a:tab pos="850709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25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100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50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5_BD.5_2#968c81db2.choices?vaa=1&amp;vcp=1&amp;vop=1&amp;pid=b62b6ad3a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881331"/>
                <a:ext cx="11109960" cy="535559"/>
              </a:xfrm>
              <a:prstGeom prst="rect">
                <a:avLst/>
              </a:prstGeom>
              <a:blipFill>
                <a:blip r:embed="rId3"/>
                <a:stretch>
                  <a:fillRect l="-1317" b="-147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6_1#968c81db2?vaa=1&amp;vcp=1&amp;vop=1&amp;pid=b62b6ad3a&amp;color=36,64,97&amp;bbb=1&amp;hb=1"/>
              <p:cNvSpPr/>
              <p:nvPr/>
            </p:nvSpPr>
            <p:spPr>
              <a:xfrm>
                <a:off x="539496" y="3427240"/>
                <a:ext cx="11109960" cy="1854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记“从甲盒中取出2个红球”为事件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，“从甲盒中取出2个白球”为事件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，“从甲盒中取出1个红球和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1个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白球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”为事件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，“从乙盒中取出的2个球均为红球”为事件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.显然，事件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两两互斥，且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</a:p>
              <a:p>
                <a:pPr latinLnBrk="1">
                  <a:lnSpc>
                    <a:spcPts val="47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样本空间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Ω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的一个完备事件组，由全概率公式得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limLow>
                      <m:limLow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lim>
                        </m:limUpp>
                      </m:e>
                      <m:lim>
                        <m:r>
                          <a:rPr lang="en-US" altLang="zh-CN" sz="1800" b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1800" b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lim>
                    </m:limLow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100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故从甲盒中取出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2个小球放入乙盒中，再从乙盒中取出2个小球，这2个小球均为红球的概率为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37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100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5_AS.6_1#968c81db2?vaa=1&amp;vcp=1&amp;vop=1&amp;pid=b62b6ad3a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427240"/>
                <a:ext cx="11109960" cy="1854200"/>
              </a:xfrm>
              <a:prstGeom prst="rect">
                <a:avLst/>
              </a:prstGeom>
              <a:blipFill>
                <a:blip r:embed="rId4"/>
                <a:stretch>
                  <a:fillRect l="-1317" r="-823" b="-460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9_1#484a78a5a?vaa=1&amp;vcp=1&amp;vop=1&amp;pid=b62b6ad3a&amp;color=36,64,97&amp;bt=1&amp;bbb=1"/>
              <p:cNvSpPr/>
              <p:nvPr/>
            </p:nvSpPr>
            <p:spPr>
              <a:xfrm>
                <a:off x="539496" y="2415145"/>
                <a:ext cx="11109960" cy="5355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3.〈要点1〉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bar>
                      <m:barPr>
                        <m:pos m:val="top"/>
                        <m:ctrlPr>
                          <a:rPr lang="en-US" altLang="zh-CN" sz="1800" b="0" i="1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ba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bar>
                      <m:barPr>
                        <m:pos m:val="top"/>
                        <m:ctrlPr>
                          <a:rPr lang="en-US" altLang="zh-CN" sz="1800" b="0" i="1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ba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B_5_BD.9_1#484a78a5a?vaa=1&amp;vcp=1&amp;vop=1&amp;pid=b62b6ad3a&amp;color=36,64,97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415145"/>
                <a:ext cx="11109960" cy="535559"/>
              </a:xfrm>
              <a:prstGeom prst="rect">
                <a:avLst/>
              </a:prstGeom>
              <a:blipFill>
                <a:blip r:embed="rId3"/>
                <a:stretch>
                  <a:fillRect l="-1317" b="-1590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5_AN.11_1#484a78a5a.blank?vaa=1&amp;vcp=1&amp;vop=1&amp;pid=b62b6ad3a&amp;color=36,64,97&amp;vpa=3&amp;bbb=1&amp;rh=30.68"/>
              <p:cNvSpPr/>
              <p:nvPr/>
            </p:nvSpPr>
            <p:spPr>
              <a:xfrm>
                <a:off x="6956044" y="2449245"/>
                <a:ext cx="311150" cy="38963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 smtClean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5_AN.11_1#484a78a5a.blank?vaa=1&amp;vcp=1&amp;vop=1&amp;pid=b62b6ad3a&amp;color=36,64,97&amp;vpa=3&amp;bbb=1&amp;rh=30.6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6044" y="2449245"/>
                <a:ext cx="311150" cy="389636"/>
              </a:xfrm>
              <a:prstGeom prst="rect">
                <a:avLst/>
              </a:prstGeom>
              <a:blipFill>
                <a:blip r:embed="rId4"/>
                <a:stretch>
                  <a:fillRect b="-1406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AS.10_1#484a78a5a?vaa=1&amp;vcp=1&amp;vop=1&amp;pid=b62b6ad3a&amp;color=36,64,97&amp;bbb=1&amp;hb=1"/>
              <p:cNvSpPr/>
              <p:nvPr/>
            </p:nvSpPr>
            <p:spPr>
              <a:xfrm>
                <a:off x="539496" y="2954451"/>
                <a:ext cx="11109960" cy="15420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bar>
                      <m:barPr>
                        <m:pos m:val="top"/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ba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.因为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bar>
                      <m:barPr>
                        <m:pos m:val="top"/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ba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bar>
                      <m:barPr>
                        <m:pos m:val="top"/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ba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bar>
                      <m:barPr>
                        <m:pos m:val="top"/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ba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bar>
                      <m:barPr>
                        <m:pos m:val="top"/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ba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bar>
                      <m:barPr>
                        <m:pos m:val="top"/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ba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，所以由全概率公式可得</a:t>
                </a:r>
              </a:p>
              <a:p>
                <a:pPr latinLnBrk="1">
                  <a:lnSpc>
                    <a:spcPts val="45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bar>
                      <m:barPr>
                        <m:pos m:val="top"/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ba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)⋅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bar>
                      <m:barPr>
                        <m:pos m:val="top"/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ba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4" name="QB_5_AS.10_1#484a78a5a?vaa=1&amp;vcp=1&amp;vop=1&amp;pid=b62b6ad3a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954451"/>
                <a:ext cx="11109960" cy="1542034"/>
              </a:xfrm>
              <a:prstGeom prst="rect">
                <a:avLst/>
              </a:prstGeom>
              <a:blipFill>
                <a:blip r:embed="rId5"/>
                <a:stretch>
                  <a:fillRect l="-1317" b="-513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13_1#24ddceebb?vaa=1&amp;vcp=1&amp;vop=1&amp;pid=b62b6ad3a&amp;color=36,64,97&amp;bt=1&amp;bbb=1&amp;hb=1"/>
              <p:cNvSpPr/>
              <p:nvPr/>
            </p:nvSpPr>
            <p:spPr>
              <a:xfrm>
                <a:off x="539496" y="2080595"/>
                <a:ext cx="11109960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4.〈要点1〉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[浙江杭州2024高二期中]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已知某次数学期末试卷中有8道4选1的单选题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，学生小王能完整做对其中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道题，在剩下的4道题中，有3道题有思路，还有1道完全没有思路，有思路的题做对的概率为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，没有思路的题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只好从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4个选项中随机选一个答案.若小王从这8道题中任选1道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，则他做对的概率为</a:t>
                </a:r>
                <a:r>
                  <a:rPr lang="en-US" altLang="zh-CN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B_5_BD.13_1#24ddceebb?vaa=1&amp;vcp=1&amp;vop=1&amp;pid=b62b6ad3a&amp;color=36,64,97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80595"/>
                <a:ext cx="11109960" cy="1189355"/>
              </a:xfrm>
              <a:prstGeom prst="rect">
                <a:avLst/>
              </a:prstGeom>
              <a:blipFill>
                <a:blip r:embed="rId3"/>
                <a:stretch>
                  <a:fillRect l="-1317" r="-1098" b="-123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5_AN.15_1#24ddceebb.blank?vaa=1&amp;vcp=1&amp;vop=1&amp;pid=b62b6ad3a&amp;color=36,64,97&amp;vpa=4&amp;bbb=1&amp;rh=30.68"/>
              <p:cNvSpPr/>
              <p:nvPr/>
            </p:nvSpPr>
            <p:spPr>
              <a:xfrm>
                <a:off x="8729408" y="2826466"/>
                <a:ext cx="311150" cy="38963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 smtClean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5_AN.15_1#24ddceebb.blank?vaa=1&amp;vcp=1&amp;vop=1&amp;pid=b62b6ad3a&amp;color=36,64,97&amp;vpa=4&amp;bbb=1&amp;rh=30.6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29408" y="2826466"/>
                <a:ext cx="311150" cy="389636"/>
              </a:xfrm>
              <a:prstGeom prst="rect">
                <a:avLst/>
              </a:prstGeom>
              <a:blipFill>
                <a:blip r:embed="rId4"/>
                <a:stretch>
                  <a:fillRect b="-1406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AS.14_1#24ddceebb?vaa=1&amp;vcp=1&amp;vop=1&amp;pid=b62b6ad3a&amp;color=36,64,97&amp;bbb=1&amp;hb=1"/>
              <p:cNvSpPr/>
              <p:nvPr/>
            </p:nvSpPr>
            <p:spPr>
              <a:xfrm>
                <a:off x="539496" y="3280110"/>
                <a:ext cx="11109960" cy="12700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设“小王从这8道题中任选1道，且做对”为事件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，“选到能完整做对的4道题”为事件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，“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选到有思路的3</a:t>
                </a: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道题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”为事件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，“选到完全没有思路的1道题”为事件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由全概率公式可得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×1+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26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32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4" name="QB_5_AS.14_1#24ddceebb?vaa=1&amp;vcp=1&amp;vop=1&amp;pid=b62b6ad3a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280110"/>
                <a:ext cx="11109960" cy="1270000"/>
              </a:xfrm>
              <a:prstGeom prst="rect">
                <a:avLst/>
              </a:prstGeom>
              <a:blipFill>
                <a:blip r:embed="rId5"/>
                <a:stretch>
                  <a:fillRect l="-1317" r="-1372" b="-673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8122529c5?vcp=1&amp;pid=c58f7bb47&amp;color=61,88,159&amp;bt=1&amp;bbb=1"/>
          <p:cNvSpPr/>
          <p:nvPr/>
        </p:nvSpPr>
        <p:spPr>
          <a:xfrm>
            <a:off x="539496" y="828000"/>
            <a:ext cx="11109960" cy="36576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3000"/>
              </a:lnSpc>
            </a:pPr>
            <a:r>
              <a:rPr lang="en-US" altLang="zh-CN" sz="2400" b="1" i="0" dirty="0">
                <a:solidFill>
                  <a:srgbClr val="3D589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B组·应考能力</a:t>
            </a:r>
            <a:endParaRPr lang="en-US" altLang="zh-CN" sz="2400" dirty="0">
              <a:solidFill>
                <a:srgbClr val="3D589F"/>
              </a:solidFill>
            </a:endParaRPr>
          </a:p>
        </p:txBody>
      </p:sp>
      <p:sp>
        <p:nvSpPr>
          <p:cNvPr id="3" name="QC_5_BD.17_1#e295bbfb7?vaa=1&amp;vcp=1&amp;vop=1&amp;pid=8122529c5&amp;color=36,64,97&amp;bbb=1&amp;hb=1"/>
          <p:cNvSpPr/>
          <p:nvPr/>
        </p:nvSpPr>
        <p:spPr>
          <a:xfrm>
            <a:off x="539496" y="1202396"/>
            <a:ext cx="11109960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5.〈要点2〉</a:t>
            </a:r>
            <a:r>
              <a:rPr lang="en-US" altLang="zh-CN" sz="1800" b="0" i="0" dirty="0">
                <a:solidFill>
                  <a:srgbClr val="244061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[河北石家庄2024高二期末]</a:t>
            </a: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某货车为某书店运送书籍，共10箱，其中5箱语文书、3箱数学书、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2箱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英语书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.到达目的地时发现丢失1箱，但不知丢失哪箱.现从剩下的9箱书中随机打开2箱，结果是1箱语文书、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1箱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数学书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，则丢失的1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箱是英语书的概率为(</a:t>
            </a:r>
            <a:r>
              <a:rPr lang="en-US" altLang="zh-CN" b="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dirty="0">
              <a:solidFill>
                <a:srgbClr val="244061"/>
              </a:solidFill>
            </a:endParaRPr>
          </a:p>
        </p:txBody>
      </p:sp>
      <p:sp>
        <p:nvSpPr>
          <p:cNvPr id="4" name="QC_5_AN.19_1#e295bbfb7.bracket?vaa=1&amp;vcp=1&amp;vop=1&amp;pid=8122529c5&amp;color=36,64,97&amp;vpa=5"/>
          <p:cNvSpPr/>
          <p:nvPr/>
        </p:nvSpPr>
        <p:spPr>
          <a:xfrm>
            <a:off x="4701921" y="2115653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17_2#e295bbfb7.choices?vaa=1&amp;vcp=1&amp;vop=1&amp;pid=8122529c5&amp;color=36,64,97&amp;bbb=1"/>
              <p:cNvSpPr/>
              <p:nvPr/>
            </p:nvSpPr>
            <p:spPr>
              <a:xfrm>
                <a:off x="539496" y="2396196"/>
                <a:ext cx="11109960" cy="53562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  <a:tabLst>
                    <a:tab pos="2844165" algn="l"/>
                    <a:tab pos="5662930" algn="l"/>
                    <a:tab pos="848169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5_BD.17_2#e295bbfb7.choices?vaa=1&amp;vcp=1&amp;vop=1&amp;pid=8122529c5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396196"/>
                <a:ext cx="11109960" cy="535623"/>
              </a:xfrm>
              <a:prstGeom prst="rect">
                <a:avLst/>
              </a:prstGeom>
              <a:blipFill>
                <a:blip r:embed="rId3"/>
                <a:stretch>
                  <a:fillRect l="-1317" b="-1590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5_AS.18_1#e295bbfb7?vaa=1&amp;vcp=1&amp;vop=1&amp;pid=8122529c5&amp;color=36,64,97&amp;bbb=1&amp;hb=1"/>
              <p:cNvSpPr/>
              <p:nvPr/>
            </p:nvSpPr>
            <p:spPr>
              <a:xfrm>
                <a:off x="539496" y="2941979"/>
                <a:ext cx="11109960" cy="19177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记事件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表示“从剩下的9箱书中随机打开2箱，结果是1箱语文书、1箱数学书”，事件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表示“丢失的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1箱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是语文书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”，事件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表示“丢失的1箱是数学书”，事件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表示“丢失的1箱是英语书”，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7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limLow>
                      <m:limLow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lim>
                        </m:limUpp>
                      </m:e>
                      <m:lim>
                        <m:r>
                          <a:rPr lang="en-US" altLang="zh-CN" sz="1800" b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1800" b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lim>
                    </m:limLow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4×3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5×2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5×3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5×3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，由贝叶</a:t>
                </a: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斯公式可得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×3=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.故选B.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6" name="QC_5_AS.18_1#e295bbfb7?vaa=1&amp;vcp=1&amp;vop=1&amp;pid=8122529c5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941979"/>
                <a:ext cx="11109960" cy="1917700"/>
              </a:xfrm>
              <a:prstGeom prst="rect">
                <a:avLst/>
              </a:prstGeom>
              <a:blipFill>
                <a:blip r:embed="rId4"/>
                <a:stretch>
                  <a:fillRect l="-1317" r="-1317" b="-445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1405</Words>
  <Application>Microsoft Office PowerPoint</Application>
  <PresentationFormat>宽屏</PresentationFormat>
  <Paragraphs>96</Paragraphs>
  <Slides>13</Slides>
  <Notes>12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0" baseType="lpstr">
      <vt:lpstr>仿宋</vt:lpstr>
      <vt:lpstr>SimSun</vt:lpstr>
      <vt:lpstr>微软雅黑</vt:lpstr>
      <vt:lpstr>Arial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2025-10-21T02:15:54Z</dcterms:created>
  <dcterms:modified xsi:type="dcterms:W3CDTF">2025-10-21T02:30:01Z</dcterms:modified>
  <cp:category/>
  <cp:contentStatus/>
</cp:coreProperties>
</file>